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70" r:id="rId10"/>
    <p:sldId id="264" r:id="rId11"/>
    <p:sldId id="271" r:id="rId12"/>
    <p:sldId id="265" r:id="rId13"/>
    <p:sldId id="266" r:id="rId14"/>
    <p:sldId id="267" r:id="rId1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7B372923-B319-4068-8931-00A961C613D8}" type="datetimeFigureOut">
              <a:rPr lang="de-DE" smtClean="0"/>
              <a:t>10.03.2021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BDFE1B9-DC81-451B-A7F9-CE4EE7D8AFB5}" type="slidenum">
              <a:rPr lang="de-DE" smtClean="0"/>
              <a:t>‹Nr.›</a:t>
            </a:fld>
            <a:endParaRPr lang="de-DE"/>
          </a:p>
        </p:txBody>
      </p:sp>
    </p:spTree>
    <p:extLst>
      <p:ext uri="{BB962C8B-B14F-4D97-AF65-F5344CB8AC3E}">
        <p14:creationId xmlns:p14="http://schemas.microsoft.com/office/powerpoint/2010/main" val="440756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B372923-B319-4068-8931-00A961C613D8}" type="datetimeFigureOut">
              <a:rPr lang="de-DE" smtClean="0"/>
              <a:t>10.03.2021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BDFE1B9-DC81-451B-A7F9-CE4EE7D8AFB5}" type="slidenum">
              <a:rPr lang="de-DE" smtClean="0"/>
              <a:t>‹Nr.›</a:t>
            </a:fld>
            <a:endParaRPr lang="de-DE"/>
          </a:p>
        </p:txBody>
      </p:sp>
    </p:spTree>
    <p:extLst>
      <p:ext uri="{BB962C8B-B14F-4D97-AF65-F5344CB8AC3E}">
        <p14:creationId xmlns:p14="http://schemas.microsoft.com/office/powerpoint/2010/main" val="717952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B372923-B319-4068-8931-00A961C613D8}" type="datetimeFigureOut">
              <a:rPr lang="de-DE" smtClean="0"/>
              <a:t>10.03.2021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BDFE1B9-DC81-451B-A7F9-CE4EE7D8AFB5}" type="slidenum">
              <a:rPr lang="de-DE" smtClean="0"/>
              <a:t>‹Nr.›</a:t>
            </a:fld>
            <a:endParaRPr lang="de-DE"/>
          </a:p>
        </p:txBody>
      </p:sp>
    </p:spTree>
    <p:extLst>
      <p:ext uri="{BB962C8B-B14F-4D97-AF65-F5344CB8AC3E}">
        <p14:creationId xmlns:p14="http://schemas.microsoft.com/office/powerpoint/2010/main" val="2300927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B372923-B319-4068-8931-00A961C613D8}" type="datetimeFigureOut">
              <a:rPr lang="de-DE" smtClean="0"/>
              <a:t>10.03.2021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BDFE1B9-DC81-451B-A7F9-CE4EE7D8AFB5}" type="slidenum">
              <a:rPr lang="de-DE" smtClean="0"/>
              <a:t>‹Nr.›</a:t>
            </a:fld>
            <a:endParaRPr lang="de-DE"/>
          </a:p>
        </p:txBody>
      </p:sp>
    </p:spTree>
    <p:extLst>
      <p:ext uri="{BB962C8B-B14F-4D97-AF65-F5344CB8AC3E}">
        <p14:creationId xmlns:p14="http://schemas.microsoft.com/office/powerpoint/2010/main" val="1357528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7B372923-B319-4068-8931-00A961C613D8}" type="datetimeFigureOut">
              <a:rPr lang="de-DE" smtClean="0"/>
              <a:t>10.03.2021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BDFE1B9-DC81-451B-A7F9-CE4EE7D8AFB5}" type="slidenum">
              <a:rPr lang="de-DE" smtClean="0"/>
              <a:t>‹Nr.›</a:t>
            </a:fld>
            <a:endParaRPr lang="de-DE"/>
          </a:p>
        </p:txBody>
      </p:sp>
    </p:spTree>
    <p:extLst>
      <p:ext uri="{BB962C8B-B14F-4D97-AF65-F5344CB8AC3E}">
        <p14:creationId xmlns:p14="http://schemas.microsoft.com/office/powerpoint/2010/main" val="896800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7B372923-B319-4068-8931-00A961C613D8}" type="datetimeFigureOut">
              <a:rPr lang="de-DE" smtClean="0"/>
              <a:t>10.03.2021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BDFE1B9-DC81-451B-A7F9-CE4EE7D8AFB5}" type="slidenum">
              <a:rPr lang="de-DE" smtClean="0"/>
              <a:t>‹Nr.›</a:t>
            </a:fld>
            <a:endParaRPr lang="de-DE"/>
          </a:p>
        </p:txBody>
      </p:sp>
    </p:spTree>
    <p:extLst>
      <p:ext uri="{BB962C8B-B14F-4D97-AF65-F5344CB8AC3E}">
        <p14:creationId xmlns:p14="http://schemas.microsoft.com/office/powerpoint/2010/main" val="1470797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7B372923-B319-4068-8931-00A961C613D8}" type="datetimeFigureOut">
              <a:rPr lang="de-DE" smtClean="0"/>
              <a:t>10.03.2021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EBDFE1B9-DC81-451B-A7F9-CE4EE7D8AFB5}" type="slidenum">
              <a:rPr lang="de-DE" smtClean="0"/>
              <a:t>‹Nr.›</a:t>
            </a:fld>
            <a:endParaRPr lang="de-DE"/>
          </a:p>
        </p:txBody>
      </p:sp>
    </p:spTree>
    <p:extLst>
      <p:ext uri="{BB962C8B-B14F-4D97-AF65-F5344CB8AC3E}">
        <p14:creationId xmlns:p14="http://schemas.microsoft.com/office/powerpoint/2010/main" val="2620837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7B372923-B319-4068-8931-00A961C613D8}" type="datetimeFigureOut">
              <a:rPr lang="de-DE" smtClean="0"/>
              <a:t>10.03.2021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BDFE1B9-DC81-451B-A7F9-CE4EE7D8AFB5}" type="slidenum">
              <a:rPr lang="de-DE" smtClean="0"/>
              <a:t>‹Nr.›</a:t>
            </a:fld>
            <a:endParaRPr lang="de-DE"/>
          </a:p>
        </p:txBody>
      </p:sp>
    </p:spTree>
    <p:extLst>
      <p:ext uri="{BB962C8B-B14F-4D97-AF65-F5344CB8AC3E}">
        <p14:creationId xmlns:p14="http://schemas.microsoft.com/office/powerpoint/2010/main" val="269455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B372923-B319-4068-8931-00A961C613D8}" type="datetimeFigureOut">
              <a:rPr lang="de-DE" smtClean="0"/>
              <a:t>10.03.2021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BDFE1B9-DC81-451B-A7F9-CE4EE7D8AFB5}" type="slidenum">
              <a:rPr lang="de-DE" smtClean="0"/>
              <a:t>‹Nr.›</a:t>
            </a:fld>
            <a:endParaRPr lang="de-DE"/>
          </a:p>
        </p:txBody>
      </p:sp>
    </p:spTree>
    <p:extLst>
      <p:ext uri="{BB962C8B-B14F-4D97-AF65-F5344CB8AC3E}">
        <p14:creationId xmlns:p14="http://schemas.microsoft.com/office/powerpoint/2010/main" val="2012646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7B372923-B319-4068-8931-00A961C613D8}" type="datetimeFigureOut">
              <a:rPr lang="de-DE" smtClean="0"/>
              <a:t>10.03.2021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BDFE1B9-DC81-451B-A7F9-CE4EE7D8AFB5}" type="slidenum">
              <a:rPr lang="de-DE" smtClean="0"/>
              <a:t>‹Nr.›</a:t>
            </a:fld>
            <a:endParaRPr lang="de-DE"/>
          </a:p>
        </p:txBody>
      </p:sp>
    </p:spTree>
    <p:extLst>
      <p:ext uri="{BB962C8B-B14F-4D97-AF65-F5344CB8AC3E}">
        <p14:creationId xmlns:p14="http://schemas.microsoft.com/office/powerpoint/2010/main" val="3592679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7B372923-B319-4068-8931-00A961C613D8}" type="datetimeFigureOut">
              <a:rPr lang="de-DE" smtClean="0"/>
              <a:t>10.03.2021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BDFE1B9-DC81-451B-A7F9-CE4EE7D8AFB5}" type="slidenum">
              <a:rPr lang="de-DE" smtClean="0"/>
              <a:t>‹Nr.›</a:t>
            </a:fld>
            <a:endParaRPr lang="de-DE"/>
          </a:p>
        </p:txBody>
      </p:sp>
    </p:spTree>
    <p:extLst>
      <p:ext uri="{BB962C8B-B14F-4D97-AF65-F5344CB8AC3E}">
        <p14:creationId xmlns:p14="http://schemas.microsoft.com/office/powerpoint/2010/main" val="3741045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72923-B319-4068-8931-00A961C613D8}" type="datetimeFigureOut">
              <a:rPr lang="de-DE" smtClean="0"/>
              <a:t>10.03.2021</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DFE1B9-DC81-451B-A7F9-CE4EE7D8AFB5}" type="slidenum">
              <a:rPr lang="de-DE" smtClean="0"/>
              <a:t>‹Nr.›</a:t>
            </a:fld>
            <a:endParaRPr lang="de-DE"/>
          </a:p>
        </p:txBody>
      </p:sp>
    </p:spTree>
    <p:extLst>
      <p:ext uri="{BB962C8B-B14F-4D97-AF65-F5344CB8AC3E}">
        <p14:creationId xmlns:p14="http://schemas.microsoft.com/office/powerpoint/2010/main" val="320841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73876" y="2020137"/>
            <a:ext cx="9144000" cy="2387600"/>
          </a:xfrm>
        </p:spPr>
        <p:txBody>
          <a:bodyPr/>
          <a:lstStyle/>
          <a:p>
            <a:r>
              <a:rPr lang="de-DE" dirty="0" smtClean="0"/>
              <a:t>Das Wichtelhaus stellt sich vor…</a:t>
            </a:r>
            <a:endParaRPr lang="de-DE"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2546" y="447676"/>
            <a:ext cx="942888" cy="9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23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2546" y="447676"/>
            <a:ext cx="942888" cy="9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p:nvSpPr>
        <p:spPr>
          <a:xfrm>
            <a:off x="681643" y="97661"/>
            <a:ext cx="8487295" cy="6894195"/>
          </a:xfrm>
          <a:prstGeom prst="rect">
            <a:avLst/>
          </a:prstGeom>
        </p:spPr>
        <p:txBody>
          <a:bodyPr wrap="square">
            <a:spAutoFit/>
          </a:bodyPr>
          <a:lstStyle/>
          <a:p>
            <a:pPr>
              <a:spcAft>
                <a:spcPts val="0"/>
              </a:spcAft>
            </a:pPr>
            <a:r>
              <a:rPr lang="de-DE" b="1" u="sng" dirty="0" smtClean="0">
                <a:effectLst/>
                <a:ea typeface="Times New Roman" panose="02020603050405020304" pitchFamily="18" charset="0"/>
                <a:cs typeface="Times New Roman" panose="02020603050405020304" pitchFamily="18" charset="0"/>
              </a:rPr>
              <a:t>Aufnahmegespräch</a:t>
            </a:r>
            <a:endParaRPr lang="de-DE" dirty="0" smtClean="0">
              <a:effectLst/>
              <a:ea typeface="Times New Roman" panose="02020603050405020304" pitchFamily="18" charset="0"/>
              <a:cs typeface="Times New Roman" panose="02020603050405020304" pitchFamily="18" charset="0"/>
            </a:endParaRPr>
          </a:p>
          <a:p>
            <a:pPr>
              <a:spcAft>
                <a:spcPts val="0"/>
              </a:spcAft>
            </a:pPr>
            <a:r>
              <a:rPr lang="de-DE" dirty="0" smtClean="0">
                <a:effectLst/>
                <a:ea typeface="Times New Roman" panose="02020603050405020304" pitchFamily="18" charset="0"/>
                <a:cs typeface="Times New Roman" panose="02020603050405020304" pitchFamily="18" charset="0"/>
              </a:rPr>
              <a:t>Nach der Zusage vom Rathaus erfolgt in der Regel einige Wochen vor dem ersten Kindergartentag das Aufnahmegespräch mit einer der beiden zuständigen Bezugserzieherinnen. Hierbei ist es uns wichtig, dass Sie uns und unsere Einrichtung kennenlernen. Im Vordergrund steht natürlich Ihr Kind. Deshalb möchten wir möglichst viel von Ihnen erfahren um Ihrem Kind eine gute und individuelle Eingewöhnung zu ermöglichen. Im Aufnahmegespräch erfahren Sie außerdem alle wichtigen Informationen über unsere Kita.</a:t>
            </a:r>
          </a:p>
          <a:p>
            <a:pPr>
              <a:spcAft>
                <a:spcPts val="0"/>
              </a:spcAft>
            </a:pPr>
            <a:r>
              <a:rPr lang="de-DE" dirty="0" smtClean="0">
                <a:effectLst/>
                <a:ea typeface="Times New Roman" panose="02020603050405020304" pitchFamily="18" charset="0"/>
                <a:cs typeface="Times New Roman" panose="02020603050405020304" pitchFamily="18" charset="0"/>
              </a:rPr>
              <a:t> </a:t>
            </a:r>
          </a:p>
          <a:p>
            <a:pPr>
              <a:spcAft>
                <a:spcPts val="0"/>
              </a:spcAft>
            </a:pPr>
            <a:r>
              <a:rPr lang="de-DE" b="1" u="sng" dirty="0" smtClean="0">
                <a:effectLst/>
                <a:ea typeface="Times New Roman" panose="02020603050405020304" pitchFamily="18" charset="0"/>
                <a:cs typeface="Times New Roman" panose="02020603050405020304" pitchFamily="18" charset="0"/>
              </a:rPr>
              <a:t>Eingewöhnung</a:t>
            </a:r>
            <a:endParaRPr lang="de-DE" dirty="0" smtClean="0">
              <a:effectLst/>
              <a:ea typeface="Times New Roman" panose="02020603050405020304" pitchFamily="18" charset="0"/>
              <a:cs typeface="Times New Roman" panose="02020603050405020304" pitchFamily="18" charset="0"/>
            </a:endParaRPr>
          </a:p>
          <a:p>
            <a:pPr>
              <a:spcAft>
                <a:spcPts val="0"/>
              </a:spcAft>
            </a:pPr>
            <a:r>
              <a:rPr lang="de-DE" dirty="0" smtClean="0">
                <a:effectLst/>
                <a:ea typeface="Times New Roman" panose="02020603050405020304" pitchFamily="18" charset="0"/>
                <a:cs typeface="Times New Roman" panose="02020603050405020304" pitchFamily="18" charset="0"/>
              </a:rPr>
              <a:t>Die Eingewöhnungsphase ist eine sehr wichtige Zeit, in der es für uns das Wichtigste ist, dass sich Ihr Kind bei uns wohlfühlt und wir eine gute und vertrauensvolle Beziehung zu ihm aufbauen können. Wir führen unsere Eingewöhnungen angelehnt an das Berliner Modell durch. Wie lange die Eingewöhnung dauert ist von Kind zu Kind verschieden. Jedoch können Sie damit rechnen, dass die Betreuungszeiten der ersten beiden Wochen auf jeden Fall noch eingeschränkt sind. </a:t>
            </a:r>
          </a:p>
          <a:p>
            <a:pPr>
              <a:spcAft>
                <a:spcPts val="0"/>
              </a:spcAft>
            </a:pPr>
            <a:r>
              <a:rPr lang="de-DE" dirty="0" smtClean="0">
                <a:effectLst/>
                <a:ea typeface="Times New Roman" panose="02020603050405020304" pitchFamily="18" charset="0"/>
                <a:cs typeface="Times New Roman" panose="02020603050405020304" pitchFamily="18" charset="0"/>
              </a:rPr>
              <a:t>Am 1. Tag besucht Ihr Kind von 9-11 Uhr zusammen mit Ihnen unsere Einrichtung. Vom zweiten bis fünften Tag müssen sie vor Ort in Wolfschlugen sein. In der zweiten Woche genügt die Abrufbereitschaft. Uns liegt es sehr am Herzen Ihr Kind gut einzugewöhnen, deshalb wäre es am besten wenn für die Eingewöhnung nur eine Bezugsperson Ihres Kindes zuständig ist.</a:t>
            </a:r>
          </a:p>
          <a:p>
            <a:pPr>
              <a:spcAft>
                <a:spcPts val="0"/>
              </a:spcAft>
            </a:pPr>
            <a:r>
              <a:rPr lang="de-DE" dirty="0" smtClean="0">
                <a:effectLst/>
                <a:ea typeface="Times New Roman" panose="02020603050405020304" pitchFamily="18" charset="0"/>
                <a:cs typeface="Times New Roman" panose="02020603050405020304" pitchFamily="18" charset="0"/>
              </a:rPr>
              <a:t> </a:t>
            </a:r>
          </a:p>
          <a:p>
            <a:pPr>
              <a:spcAft>
                <a:spcPts val="0"/>
              </a:spcAft>
            </a:pPr>
            <a:r>
              <a:rPr lang="de-DE" dirty="0" smtClean="0">
                <a:effectLst/>
                <a:ea typeface="Times New Roman" panose="02020603050405020304" pitchFamily="18" charset="0"/>
                <a:cs typeface="Times New Roman" panose="02020603050405020304" pitchFamily="18" charset="0"/>
              </a:rPr>
              <a:t>Die genauen Eingewöhnungszeiten werden mit dem zuständigen Bezugsteam abgesprochen.</a:t>
            </a:r>
          </a:p>
          <a:p>
            <a:pPr>
              <a:spcAft>
                <a:spcPts val="0"/>
              </a:spcAft>
            </a:pPr>
            <a:r>
              <a:rPr lang="de-DE" sz="1000" dirty="0" smtClean="0">
                <a:effectLst/>
                <a:ea typeface="Times New Roman" panose="02020603050405020304" pitchFamily="18" charset="0"/>
                <a:cs typeface="Times New Roman" panose="02020603050405020304" pitchFamily="18" charset="0"/>
              </a:rPr>
              <a:t> </a:t>
            </a:r>
            <a:endParaRPr lang="de-DE" sz="12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369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fade">
                                      <p:cBhvr>
                                        <p:cTn id="2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2546" y="447676"/>
            <a:ext cx="942888" cy="9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p:nvSpPr>
        <p:spPr>
          <a:xfrm>
            <a:off x="681643" y="97661"/>
            <a:ext cx="8487295" cy="246221"/>
          </a:xfrm>
          <a:prstGeom prst="rect">
            <a:avLst/>
          </a:prstGeom>
        </p:spPr>
        <p:txBody>
          <a:bodyPr wrap="square">
            <a:spAutoFit/>
          </a:bodyPr>
          <a:lstStyle/>
          <a:p>
            <a:pPr>
              <a:spcAft>
                <a:spcPts val="0"/>
              </a:spcAft>
            </a:pPr>
            <a:r>
              <a:rPr lang="de-DE" sz="1000" dirty="0" smtClean="0">
                <a:effectLst/>
                <a:ea typeface="Times New Roman" panose="02020603050405020304" pitchFamily="18" charset="0"/>
                <a:cs typeface="Times New Roman" panose="02020603050405020304" pitchFamily="18" charset="0"/>
              </a:rPr>
              <a:t> </a:t>
            </a:r>
            <a:endParaRPr lang="de-DE" sz="1200" dirty="0">
              <a:effectLst/>
              <a:ea typeface="Times New Roman" panose="02020603050405020304" pitchFamily="18" charset="0"/>
              <a:cs typeface="Times New Roman" panose="02020603050405020304" pitchFamily="18" charset="0"/>
            </a:endParaRPr>
          </a:p>
        </p:txBody>
      </p:sp>
      <p:sp>
        <p:nvSpPr>
          <p:cNvPr id="2" name="Rechteck 1"/>
          <p:cNvSpPr/>
          <p:nvPr/>
        </p:nvSpPr>
        <p:spPr>
          <a:xfrm>
            <a:off x="1205345" y="1537855"/>
            <a:ext cx="8304415" cy="4678204"/>
          </a:xfrm>
          <a:prstGeom prst="rect">
            <a:avLst/>
          </a:prstGeom>
        </p:spPr>
        <p:txBody>
          <a:bodyPr wrap="square">
            <a:spAutoFit/>
          </a:bodyPr>
          <a:lstStyle/>
          <a:p>
            <a:pPr>
              <a:spcAft>
                <a:spcPts val="0"/>
              </a:spcAft>
            </a:pPr>
            <a:r>
              <a:rPr lang="de-DE" b="1" u="sng" dirty="0" smtClean="0">
                <a:effectLst/>
                <a:ea typeface="Times New Roman" panose="02020603050405020304" pitchFamily="18" charset="0"/>
                <a:cs typeface="Times New Roman" panose="02020603050405020304" pitchFamily="18" charset="0"/>
              </a:rPr>
              <a:t>Eingewöhnungsgespräch</a:t>
            </a:r>
            <a:endParaRPr lang="de-DE" dirty="0" smtClean="0">
              <a:effectLst/>
              <a:ea typeface="Times New Roman" panose="02020603050405020304" pitchFamily="18" charset="0"/>
              <a:cs typeface="Times New Roman" panose="02020603050405020304" pitchFamily="18" charset="0"/>
            </a:endParaRPr>
          </a:p>
          <a:p>
            <a:pPr>
              <a:spcAft>
                <a:spcPts val="0"/>
              </a:spcAft>
            </a:pPr>
            <a:r>
              <a:rPr lang="de-DE" u="none" strike="noStrike" dirty="0" smtClean="0">
                <a:effectLst/>
                <a:ea typeface="Times New Roman" panose="02020603050405020304" pitchFamily="18" charset="0"/>
                <a:cs typeface="Times New Roman" panose="02020603050405020304" pitchFamily="18" charset="0"/>
              </a:rPr>
              <a:t> </a:t>
            </a:r>
            <a:endParaRPr lang="de-DE" dirty="0" smtClean="0">
              <a:effectLst/>
              <a:ea typeface="Times New Roman" panose="02020603050405020304" pitchFamily="18" charset="0"/>
              <a:cs typeface="Times New Roman" panose="02020603050405020304" pitchFamily="18" charset="0"/>
            </a:endParaRPr>
          </a:p>
          <a:p>
            <a:pPr>
              <a:spcAft>
                <a:spcPts val="0"/>
              </a:spcAft>
            </a:pPr>
            <a:r>
              <a:rPr lang="de-DE" dirty="0" smtClean="0">
                <a:effectLst/>
                <a:ea typeface="Times New Roman" panose="02020603050405020304" pitchFamily="18" charset="0"/>
                <a:cs typeface="Times New Roman" panose="02020603050405020304" pitchFamily="18" charset="0"/>
              </a:rPr>
              <a:t>In der Regel findet das Eingewöhnungsgespräch nach den ersten zwei bis drei Monaten statt - eine Reflektion von Ihnen und unserer Seite.</a:t>
            </a:r>
          </a:p>
          <a:p>
            <a:pPr>
              <a:spcAft>
                <a:spcPts val="0"/>
              </a:spcAft>
            </a:pPr>
            <a:r>
              <a:rPr lang="de-DE" dirty="0" smtClean="0">
                <a:effectLst/>
                <a:ea typeface="Times New Roman" panose="02020603050405020304" pitchFamily="18" charset="0"/>
                <a:cs typeface="Times New Roman" panose="02020603050405020304" pitchFamily="18" charset="0"/>
              </a:rPr>
              <a:t>Wie haben Sie die Eingewöhnung erlebt?</a:t>
            </a:r>
          </a:p>
          <a:p>
            <a:pPr>
              <a:spcAft>
                <a:spcPts val="0"/>
              </a:spcAft>
            </a:pPr>
            <a:r>
              <a:rPr lang="de-DE" dirty="0" smtClean="0">
                <a:effectLst/>
                <a:ea typeface="Times New Roman" panose="02020603050405020304" pitchFamily="18" charset="0"/>
                <a:cs typeface="Times New Roman" panose="02020603050405020304" pitchFamily="18" charset="0"/>
              </a:rPr>
              <a:t>Hat sich Ihr Kind gut in der Gruppe eingelebt, ist es angekommen? Mit was beschäftigt sich Ihr Kind den Tag über? Hat es schon Freunde gefunden? Fühlt es sich wohl?</a:t>
            </a:r>
          </a:p>
          <a:p>
            <a:pPr>
              <a:spcAft>
                <a:spcPts val="0"/>
              </a:spcAft>
            </a:pPr>
            <a:r>
              <a:rPr lang="de-DE" b="1" dirty="0" smtClean="0">
                <a:effectLst/>
                <a:ea typeface="Times New Roman" panose="02020603050405020304" pitchFamily="18" charset="0"/>
                <a:cs typeface="Times New Roman" panose="02020603050405020304" pitchFamily="18" charset="0"/>
              </a:rPr>
              <a:t> </a:t>
            </a:r>
            <a:endParaRPr lang="de-DE" dirty="0" smtClean="0">
              <a:effectLst/>
              <a:ea typeface="Times New Roman" panose="02020603050405020304" pitchFamily="18" charset="0"/>
              <a:cs typeface="Times New Roman" panose="02020603050405020304" pitchFamily="18" charset="0"/>
            </a:endParaRPr>
          </a:p>
          <a:p>
            <a:pPr>
              <a:spcAft>
                <a:spcPts val="0"/>
              </a:spcAft>
            </a:pPr>
            <a:r>
              <a:rPr lang="de-DE" b="1" u="sng" dirty="0" smtClean="0">
                <a:effectLst/>
                <a:ea typeface="Times New Roman" panose="02020603050405020304" pitchFamily="18" charset="0"/>
                <a:cs typeface="Times New Roman" panose="02020603050405020304" pitchFamily="18" charset="0"/>
              </a:rPr>
              <a:t>Entwicklungsgespräch</a:t>
            </a:r>
            <a:endParaRPr lang="de-DE" dirty="0" smtClean="0">
              <a:effectLst/>
              <a:ea typeface="Times New Roman" panose="02020603050405020304" pitchFamily="18" charset="0"/>
              <a:cs typeface="Times New Roman" panose="02020603050405020304" pitchFamily="18" charset="0"/>
            </a:endParaRPr>
          </a:p>
          <a:p>
            <a:pPr>
              <a:spcAft>
                <a:spcPts val="0"/>
              </a:spcAft>
            </a:pPr>
            <a:r>
              <a:rPr lang="de-DE" u="none" strike="noStrike" dirty="0" smtClean="0">
                <a:effectLst/>
                <a:ea typeface="Times New Roman" panose="02020603050405020304" pitchFamily="18" charset="0"/>
                <a:cs typeface="Times New Roman" panose="02020603050405020304" pitchFamily="18" charset="0"/>
              </a:rPr>
              <a:t> </a:t>
            </a:r>
            <a:endParaRPr lang="de-DE" dirty="0" smtClean="0">
              <a:effectLst/>
              <a:ea typeface="Times New Roman" panose="02020603050405020304" pitchFamily="18" charset="0"/>
              <a:cs typeface="Times New Roman" panose="02020603050405020304" pitchFamily="18" charset="0"/>
            </a:endParaRPr>
          </a:p>
          <a:p>
            <a:pPr>
              <a:spcAft>
                <a:spcPts val="0"/>
              </a:spcAft>
            </a:pPr>
            <a:r>
              <a:rPr lang="de-DE" dirty="0" smtClean="0">
                <a:effectLst/>
                <a:ea typeface="Times New Roman" panose="02020603050405020304" pitchFamily="18" charset="0"/>
                <a:cs typeface="Times New Roman" panose="02020603050405020304" pitchFamily="18" charset="0"/>
              </a:rPr>
              <a:t>Im jährlichen Entwicklungsgespräch erfahren Sie von den Bezugserzieherinnen alles über Ihr Kind – seinen Entwicklungsstand und wie es seinen Alltag im Wichtelhaus meistert.</a:t>
            </a:r>
          </a:p>
          <a:p>
            <a:pPr>
              <a:spcAft>
                <a:spcPts val="0"/>
              </a:spcAft>
            </a:pPr>
            <a:r>
              <a:rPr lang="de-DE" dirty="0" smtClean="0">
                <a:effectLst/>
                <a:ea typeface="Times New Roman" panose="02020603050405020304" pitchFamily="18" charset="0"/>
                <a:cs typeface="Times New Roman" panose="02020603050405020304" pitchFamily="18" charset="0"/>
              </a:rPr>
              <a:t> </a:t>
            </a:r>
          </a:p>
          <a:p>
            <a:pPr>
              <a:spcAft>
                <a:spcPts val="0"/>
              </a:spcAft>
            </a:pPr>
            <a:r>
              <a:rPr lang="de-DE" dirty="0" smtClean="0">
                <a:effectLst/>
                <a:ea typeface="Times New Roman" panose="02020603050405020304" pitchFamily="18" charset="0"/>
                <a:cs typeface="Times New Roman" panose="02020603050405020304" pitchFamily="18" charset="0"/>
              </a:rPr>
              <a:t>Natürlich dürfen Sie auch sonst jederzeit mit Fragen zu uns kommen…</a:t>
            </a:r>
          </a:p>
          <a:p>
            <a:pPr>
              <a:spcAft>
                <a:spcPts val="0"/>
              </a:spcAft>
            </a:pPr>
            <a:r>
              <a:rPr lang="de-DE" dirty="0" smtClean="0">
                <a:effectLst/>
                <a:ea typeface="Times New Roman" panose="02020603050405020304" pitchFamily="18" charset="0"/>
                <a:cs typeface="Times New Roman" panose="02020603050405020304" pitchFamily="18" charset="0"/>
              </a:rPr>
              <a:t> </a:t>
            </a:r>
          </a:p>
          <a:p>
            <a:pPr>
              <a:spcAft>
                <a:spcPts val="0"/>
              </a:spcAft>
            </a:pPr>
            <a:r>
              <a:rPr lang="de-DE" sz="1000" dirty="0" smtClean="0">
                <a:effectLst/>
                <a:latin typeface="Arial" panose="020B0604020202020204" pitchFamily="34" charset="0"/>
                <a:ea typeface="Times New Roman" panose="02020603050405020304" pitchFamily="18" charset="0"/>
                <a:cs typeface="Times New Roman" panose="02020603050405020304" pitchFamily="18" charset="0"/>
              </a:rPr>
              <a:t> </a:t>
            </a:r>
            <a:endParaRPr lang="de-DE"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63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500"/>
                                        <p:tgtEl>
                                          <p:spTgt spid="2">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fade">
                                      <p:cBhvr>
                                        <p:cTn id="31" dur="500"/>
                                        <p:tgtEl>
                                          <p:spTgt spid="2">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fade">
                                      <p:cBhvr>
                                        <p:cTn id="34" dur="500"/>
                                        <p:tgtEl>
                                          <p:spTgt spid="2">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fade">
                                      <p:cBhvr>
                                        <p:cTn id="37" dur="500"/>
                                        <p:tgtEl>
                                          <p:spTgt spid="2">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
                                            <p:txEl>
                                              <p:pRg st="11" end="11"/>
                                            </p:txEl>
                                          </p:spTgt>
                                        </p:tgtEl>
                                        <p:attrNameLst>
                                          <p:attrName>style.visibility</p:attrName>
                                        </p:attrNameLst>
                                      </p:cBhvr>
                                      <p:to>
                                        <p:strVal val="visible"/>
                                      </p:to>
                                    </p:set>
                                    <p:animEffect transition="in" filter="fade">
                                      <p:cBhvr>
                                        <p:cTn id="40"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3266901" y="131792"/>
            <a:ext cx="4372394" cy="6545306"/>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2546" y="447676"/>
            <a:ext cx="942888" cy="9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821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3200504" y="415360"/>
            <a:ext cx="4090136" cy="6442640"/>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2546" y="447676"/>
            <a:ext cx="942888" cy="9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05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482437" y="2319396"/>
            <a:ext cx="9144000" cy="2387600"/>
          </a:xfrm>
        </p:spPr>
        <p:txBody>
          <a:bodyPr>
            <a:noAutofit/>
          </a:bodyPr>
          <a:lstStyle/>
          <a:p>
            <a:r>
              <a:rPr lang="de-DE" sz="3200" dirty="0" smtClean="0"/>
              <a:t>Wir hoffen, dass Sie nun einen kleinen Einblick in unsere Einrichtung bekommen konnten </a:t>
            </a:r>
            <a:r>
              <a:rPr lang="de-DE" sz="3200" dirty="0" smtClean="0">
                <a:sym typeface="Wingdings" panose="05000000000000000000" pitchFamily="2" charset="2"/>
              </a:rPr>
              <a:t></a:t>
            </a:r>
            <a:br>
              <a:rPr lang="de-DE" sz="3200" dirty="0" smtClean="0">
                <a:sym typeface="Wingdings" panose="05000000000000000000" pitchFamily="2" charset="2"/>
              </a:rPr>
            </a:br>
            <a:r>
              <a:rPr lang="de-DE" sz="3200" dirty="0" smtClean="0">
                <a:sym typeface="Wingdings" panose="05000000000000000000" pitchFamily="2" charset="2"/>
              </a:rPr>
              <a:t/>
            </a:r>
            <a:br>
              <a:rPr lang="de-DE" sz="3200" dirty="0" smtClean="0">
                <a:sym typeface="Wingdings" panose="05000000000000000000" pitchFamily="2" charset="2"/>
              </a:rPr>
            </a:br>
            <a:r>
              <a:rPr lang="de-DE" sz="3200" dirty="0" smtClean="0">
                <a:sym typeface="Wingdings" panose="05000000000000000000" pitchFamily="2" charset="2"/>
              </a:rPr>
              <a:t>Bei Fragen dürfen Sie sich gerne jederzeit bei uns melden…</a:t>
            </a:r>
            <a:endParaRPr lang="de-DE" sz="32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2546" y="447676"/>
            <a:ext cx="942888" cy="9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440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2546" y="447676"/>
            <a:ext cx="942888" cy="9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322" y="747475"/>
            <a:ext cx="3988805" cy="1883602"/>
          </a:xfrm>
          <a:prstGeom prst="rect">
            <a:avLst/>
          </a:prstGeom>
          <a:ln>
            <a:noFill/>
          </a:ln>
          <a:effectLst>
            <a:softEdge rad="112500"/>
          </a:effectLst>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452603" y="3238978"/>
            <a:ext cx="3571035" cy="1686322"/>
          </a:xfrm>
          <a:prstGeom prst="rect">
            <a:avLst/>
          </a:prstGeom>
          <a:ln>
            <a:noFill/>
          </a:ln>
          <a:effectLst>
            <a:softEdge rad="112500"/>
          </a:effectLst>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531593" y="3236569"/>
            <a:ext cx="3561905" cy="1682011"/>
          </a:xfrm>
          <a:prstGeom prst="rect">
            <a:avLst/>
          </a:prstGeom>
          <a:ln>
            <a:noFill/>
          </a:ln>
          <a:effectLst>
            <a:softEdge rad="112500"/>
          </a:effectLst>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516333" y="3246345"/>
            <a:ext cx="3561028" cy="1681596"/>
          </a:xfrm>
          <a:prstGeom prst="rect">
            <a:avLst/>
          </a:prstGeom>
          <a:ln>
            <a:noFill/>
          </a:ln>
          <a:effectLst>
            <a:softEdge rad="112500"/>
          </a:effectLst>
        </p:spPr>
      </p:pic>
      <p:sp>
        <p:nvSpPr>
          <p:cNvPr id="8" name="Textfeld 7"/>
          <p:cNvSpPr txBox="1"/>
          <p:nvPr/>
        </p:nvSpPr>
        <p:spPr>
          <a:xfrm>
            <a:off x="1213657" y="4339243"/>
            <a:ext cx="3374968" cy="707886"/>
          </a:xfrm>
          <a:prstGeom prst="rect">
            <a:avLst/>
          </a:prstGeom>
          <a:noFill/>
        </p:spPr>
        <p:txBody>
          <a:bodyPr wrap="square" rtlCol="0">
            <a:spAutoFit/>
          </a:bodyPr>
          <a:lstStyle/>
          <a:p>
            <a:r>
              <a:rPr lang="de-DE" sz="2000" dirty="0" smtClean="0"/>
              <a:t>Unser Eingangsbereich und die Garderoben…</a:t>
            </a:r>
            <a:endParaRPr lang="de-DE" sz="2000" dirty="0"/>
          </a:p>
        </p:txBody>
      </p:sp>
    </p:spTree>
    <p:extLst>
      <p:ext uri="{BB962C8B-B14F-4D97-AF65-F5344CB8AC3E}">
        <p14:creationId xmlns:p14="http://schemas.microsoft.com/office/powerpoint/2010/main" val="174393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2546" y="447676"/>
            <a:ext cx="942888" cy="9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2692" y="1878676"/>
            <a:ext cx="5437839" cy="2567868"/>
          </a:xfrm>
          <a:prstGeom prst="rect">
            <a:avLst/>
          </a:prstGeom>
          <a:ln>
            <a:noFill/>
          </a:ln>
          <a:effectLst>
            <a:softEdge rad="112500"/>
          </a:effectLst>
        </p:spPr>
      </p:pic>
      <p:sp>
        <p:nvSpPr>
          <p:cNvPr id="5" name="Textfeld 4"/>
          <p:cNvSpPr txBox="1"/>
          <p:nvPr/>
        </p:nvSpPr>
        <p:spPr>
          <a:xfrm>
            <a:off x="3849520" y="4871258"/>
            <a:ext cx="4364182" cy="400110"/>
          </a:xfrm>
          <a:prstGeom prst="rect">
            <a:avLst/>
          </a:prstGeom>
          <a:noFill/>
        </p:spPr>
        <p:txBody>
          <a:bodyPr wrap="square" rtlCol="0">
            <a:spAutoFit/>
          </a:bodyPr>
          <a:lstStyle/>
          <a:p>
            <a:pPr algn="ctr"/>
            <a:r>
              <a:rPr lang="de-DE" sz="2000" dirty="0" smtClean="0"/>
              <a:t>Das Bistro…</a:t>
            </a:r>
            <a:endParaRPr lang="de-DE" sz="2000" dirty="0"/>
          </a:p>
        </p:txBody>
      </p:sp>
    </p:spTree>
    <p:extLst>
      <p:ext uri="{BB962C8B-B14F-4D97-AF65-F5344CB8AC3E}">
        <p14:creationId xmlns:p14="http://schemas.microsoft.com/office/powerpoint/2010/main" val="20228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2546" y="447676"/>
            <a:ext cx="942888" cy="9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9789" y="4153860"/>
            <a:ext cx="4502889" cy="2126364"/>
          </a:xfrm>
          <a:prstGeom prst="rect">
            <a:avLst/>
          </a:prstGeom>
          <a:ln>
            <a:noFill/>
          </a:ln>
          <a:effectLst>
            <a:softEdge rad="112500"/>
          </a:effectLst>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3095" y="447675"/>
            <a:ext cx="4768360" cy="2145099"/>
          </a:xfrm>
          <a:prstGeom prst="rect">
            <a:avLst/>
          </a:prstGeom>
          <a:ln>
            <a:noFill/>
          </a:ln>
          <a:effectLst>
            <a:softEdge rad="112500"/>
          </a:effectLst>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29613" y="1463650"/>
            <a:ext cx="3850007" cy="1818059"/>
          </a:xfrm>
          <a:prstGeom prst="rect">
            <a:avLst/>
          </a:prstGeom>
          <a:ln>
            <a:noFill/>
          </a:ln>
          <a:effectLst>
            <a:softEdge rad="112500"/>
          </a:effectLst>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1859" y="4153860"/>
            <a:ext cx="2871741" cy="2153806"/>
          </a:xfrm>
          <a:prstGeom prst="rect">
            <a:avLst/>
          </a:prstGeom>
          <a:ln>
            <a:noFill/>
          </a:ln>
          <a:effectLst>
            <a:softEdge rad="112500"/>
          </a:effectLst>
        </p:spPr>
      </p:pic>
      <p:sp>
        <p:nvSpPr>
          <p:cNvPr id="8" name="Textfeld 7"/>
          <p:cNvSpPr txBox="1"/>
          <p:nvPr/>
        </p:nvSpPr>
        <p:spPr>
          <a:xfrm>
            <a:off x="3304615" y="3186983"/>
            <a:ext cx="4862945" cy="400110"/>
          </a:xfrm>
          <a:prstGeom prst="rect">
            <a:avLst/>
          </a:prstGeom>
          <a:noFill/>
        </p:spPr>
        <p:txBody>
          <a:bodyPr wrap="square" rtlCol="0">
            <a:spAutoFit/>
          </a:bodyPr>
          <a:lstStyle/>
          <a:p>
            <a:r>
              <a:rPr lang="de-DE" sz="2000" dirty="0" smtClean="0"/>
              <a:t>Unser Rollenspielbereich…</a:t>
            </a:r>
            <a:endParaRPr lang="de-DE" sz="2000" dirty="0"/>
          </a:p>
        </p:txBody>
      </p:sp>
    </p:spTree>
    <p:extLst>
      <p:ext uri="{BB962C8B-B14F-4D97-AF65-F5344CB8AC3E}">
        <p14:creationId xmlns:p14="http://schemas.microsoft.com/office/powerpoint/2010/main" val="158336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2546" y="447676"/>
            <a:ext cx="942888" cy="9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0441" y="4060912"/>
            <a:ext cx="5145108" cy="2429634"/>
          </a:xfrm>
          <a:prstGeom prst="rect">
            <a:avLst/>
          </a:prstGeom>
          <a:ln>
            <a:noFill/>
          </a:ln>
          <a:effectLst>
            <a:softEdge rad="112500"/>
          </a:effectLst>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8350" y="1122363"/>
            <a:ext cx="3674225" cy="2755669"/>
          </a:xfrm>
          <a:prstGeom prst="rect">
            <a:avLst/>
          </a:prstGeom>
          <a:ln>
            <a:noFill/>
          </a:ln>
          <a:effectLst>
            <a:softEdge rad="112500"/>
          </a:effectLst>
        </p:spPr>
      </p:pic>
      <p:sp>
        <p:nvSpPr>
          <p:cNvPr id="6" name="Textfeld 5"/>
          <p:cNvSpPr txBox="1"/>
          <p:nvPr/>
        </p:nvSpPr>
        <p:spPr>
          <a:xfrm>
            <a:off x="5544589" y="3075710"/>
            <a:ext cx="3678990" cy="400110"/>
          </a:xfrm>
          <a:prstGeom prst="rect">
            <a:avLst/>
          </a:prstGeom>
          <a:noFill/>
        </p:spPr>
        <p:txBody>
          <a:bodyPr wrap="square" rtlCol="0">
            <a:spAutoFit/>
          </a:bodyPr>
          <a:lstStyle/>
          <a:p>
            <a:r>
              <a:rPr lang="de-DE" sz="2000" dirty="0" smtClean="0"/>
              <a:t>Unser Bewegungsraum…</a:t>
            </a:r>
            <a:endParaRPr lang="de-DE" sz="2000" dirty="0"/>
          </a:p>
        </p:txBody>
      </p:sp>
    </p:spTree>
    <p:extLst>
      <p:ext uri="{BB962C8B-B14F-4D97-AF65-F5344CB8AC3E}">
        <p14:creationId xmlns:p14="http://schemas.microsoft.com/office/powerpoint/2010/main" val="383820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2546" y="447676"/>
            <a:ext cx="942888" cy="9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0433" y="3815114"/>
            <a:ext cx="2968214" cy="2226161"/>
          </a:xfrm>
          <a:prstGeom prst="rect">
            <a:avLst/>
          </a:prstGeom>
          <a:ln>
            <a:noFill/>
          </a:ln>
          <a:effectLst>
            <a:softEdge rad="112500"/>
          </a:effectLst>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077" y="2697052"/>
            <a:ext cx="3592482" cy="1696449"/>
          </a:xfrm>
          <a:prstGeom prst="rect">
            <a:avLst/>
          </a:prstGeom>
          <a:ln>
            <a:noFill/>
          </a:ln>
          <a:effectLst>
            <a:softEdge rad="112500"/>
          </a:effectLst>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077" y="601107"/>
            <a:ext cx="3592482" cy="1696450"/>
          </a:xfrm>
          <a:prstGeom prst="rect">
            <a:avLst/>
          </a:prstGeom>
          <a:ln>
            <a:noFill/>
          </a:ln>
          <a:effectLst>
            <a:softEdge rad="112500"/>
          </a:effectLst>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077" y="4813084"/>
            <a:ext cx="3592482" cy="1696450"/>
          </a:xfrm>
          <a:prstGeom prst="rect">
            <a:avLst/>
          </a:prstGeom>
          <a:ln>
            <a:noFill/>
          </a:ln>
          <a:effectLst>
            <a:softEdge rad="112500"/>
          </a:effectLst>
        </p:spPr>
      </p:pic>
      <p:pic>
        <p:nvPicPr>
          <p:cNvPr id="12" name="Grafi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0701" y="1188327"/>
            <a:ext cx="2957946" cy="2218460"/>
          </a:xfrm>
          <a:prstGeom prst="rect">
            <a:avLst/>
          </a:prstGeom>
          <a:ln>
            <a:noFill/>
          </a:ln>
          <a:effectLst>
            <a:softEdge rad="112500"/>
          </a:effectLst>
        </p:spPr>
      </p:pic>
      <p:sp>
        <p:nvSpPr>
          <p:cNvPr id="13" name="Textfeld 12"/>
          <p:cNvSpPr txBox="1"/>
          <p:nvPr/>
        </p:nvSpPr>
        <p:spPr>
          <a:xfrm>
            <a:off x="4572000" y="3191333"/>
            <a:ext cx="2227811" cy="707886"/>
          </a:xfrm>
          <a:prstGeom prst="rect">
            <a:avLst/>
          </a:prstGeom>
          <a:noFill/>
        </p:spPr>
        <p:txBody>
          <a:bodyPr wrap="square" rtlCol="0">
            <a:spAutoFit/>
          </a:bodyPr>
          <a:lstStyle/>
          <a:p>
            <a:r>
              <a:rPr lang="de-DE" sz="2000" dirty="0" smtClean="0"/>
              <a:t>Unser Bau- und Kreativbereich…</a:t>
            </a:r>
            <a:endParaRPr lang="de-DE" sz="2000" dirty="0"/>
          </a:p>
        </p:txBody>
      </p:sp>
    </p:spTree>
    <p:extLst>
      <p:ext uri="{BB962C8B-B14F-4D97-AF65-F5344CB8AC3E}">
        <p14:creationId xmlns:p14="http://schemas.microsoft.com/office/powerpoint/2010/main" val="124603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2546" y="447676"/>
            <a:ext cx="942888" cy="9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2406" y="1064029"/>
            <a:ext cx="2687089" cy="3699164"/>
          </a:xfrm>
          <a:prstGeom prst="rect">
            <a:avLst/>
          </a:prstGeom>
          <a:ln>
            <a:noFill/>
          </a:ln>
          <a:effectLst>
            <a:softEdge rad="112500"/>
          </a:effectLst>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4723" y="3591098"/>
            <a:ext cx="4819750" cy="2275993"/>
          </a:xfrm>
          <a:prstGeom prst="rect">
            <a:avLst/>
          </a:prstGeom>
          <a:ln>
            <a:noFill/>
          </a:ln>
          <a:effectLst>
            <a:softEdge rad="112500"/>
          </a:effectLst>
        </p:spPr>
      </p:pic>
      <p:sp>
        <p:nvSpPr>
          <p:cNvPr id="10" name="Textfeld 9"/>
          <p:cNvSpPr txBox="1"/>
          <p:nvPr/>
        </p:nvSpPr>
        <p:spPr>
          <a:xfrm>
            <a:off x="1413164" y="5095702"/>
            <a:ext cx="2958192" cy="400110"/>
          </a:xfrm>
          <a:prstGeom prst="rect">
            <a:avLst/>
          </a:prstGeom>
          <a:noFill/>
        </p:spPr>
        <p:txBody>
          <a:bodyPr wrap="square" rtlCol="0">
            <a:spAutoFit/>
          </a:bodyPr>
          <a:lstStyle/>
          <a:p>
            <a:r>
              <a:rPr lang="de-DE" sz="2000" dirty="0" smtClean="0"/>
              <a:t>Unser Schlafraum…</a:t>
            </a:r>
            <a:endParaRPr lang="de-DE" sz="2000" dirty="0"/>
          </a:p>
        </p:txBody>
      </p:sp>
      <p:sp>
        <p:nvSpPr>
          <p:cNvPr id="11" name="Textfeld 10"/>
          <p:cNvSpPr txBox="1"/>
          <p:nvPr/>
        </p:nvSpPr>
        <p:spPr>
          <a:xfrm>
            <a:off x="6374723" y="2913611"/>
            <a:ext cx="2327563" cy="400110"/>
          </a:xfrm>
          <a:prstGeom prst="rect">
            <a:avLst/>
          </a:prstGeom>
          <a:noFill/>
        </p:spPr>
        <p:txBody>
          <a:bodyPr wrap="square" rtlCol="0">
            <a:spAutoFit/>
          </a:bodyPr>
          <a:lstStyle/>
          <a:p>
            <a:r>
              <a:rPr lang="de-DE" sz="2000" dirty="0" smtClean="0"/>
              <a:t>Die Kindertoiletten…</a:t>
            </a:r>
            <a:endParaRPr lang="de-DE" sz="2000" dirty="0"/>
          </a:p>
        </p:txBody>
      </p:sp>
    </p:spTree>
    <p:extLst>
      <p:ext uri="{BB962C8B-B14F-4D97-AF65-F5344CB8AC3E}">
        <p14:creationId xmlns:p14="http://schemas.microsoft.com/office/powerpoint/2010/main" val="215175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507375" y="2413318"/>
            <a:ext cx="9144000" cy="2773824"/>
          </a:xfrm>
        </p:spPr>
        <p:txBody>
          <a:bodyPr/>
          <a:lstStyle/>
          <a:p>
            <a:r>
              <a:rPr lang="de-DE" sz="2000" b="1" dirty="0" smtClean="0"/>
              <a:t>Im Wichtelhaus werden zwei Betreuungsmodelle jeweils mit Mittagessen angeboten:</a:t>
            </a:r>
          </a:p>
          <a:p>
            <a:endParaRPr lang="de-DE" sz="2000" b="1" dirty="0" smtClean="0"/>
          </a:p>
          <a:p>
            <a:r>
              <a:rPr lang="de-DE" sz="1800" b="1" dirty="0" smtClean="0"/>
              <a:t>Betreuungsmodell 1:</a:t>
            </a:r>
            <a:r>
              <a:rPr lang="de-DE" sz="1800" dirty="0" smtClean="0"/>
              <a:t> </a:t>
            </a:r>
          </a:p>
          <a:p>
            <a:r>
              <a:rPr lang="de-DE" sz="1800" dirty="0" smtClean="0"/>
              <a:t>Montag bis Donnerstag 7-14 Uhr plus zwei frei wählbare Nachmittage, Freitag 7-14 Uhr</a:t>
            </a:r>
          </a:p>
          <a:p>
            <a:r>
              <a:rPr lang="de-DE" sz="1800" b="1" dirty="0" smtClean="0"/>
              <a:t>Betreuungsmodell 2:</a:t>
            </a:r>
            <a:r>
              <a:rPr lang="de-DE" sz="1800" dirty="0" smtClean="0"/>
              <a:t> </a:t>
            </a:r>
          </a:p>
          <a:p>
            <a:r>
              <a:rPr lang="de-DE" sz="1800" dirty="0" smtClean="0"/>
              <a:t>Montag bis Donnerstag 7-17 Uhr, Freitag 7-14 Uhr</a:t>
            </a:r>
          </a:p>
          <a:p>
            <a:endParaRPr lang="de-DE"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2546" y="447676"/>
            <a:ext cx="942888" cy="9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59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038702" y="1554479"/>
            <a:ext cx="9745288" cy="4488873"/>
          </a:xfrm>
        </p:spPr>
        <p:txBody>
          <a:bodyPr>
            <a:noAutofit/>
          </a:bodyPr>
          <a:lstStyle/>
          <a:p>
            <a:pPr algn="l">
              <a:lnSpc>
                <a:spcPct val="100000"/>
              </a:lnSpc>
              <a:spcBef>
                <a:spcPts val="0"/>
              </a:spcBef>
              <a:spcAft>
                <a:spcPts val="0"/>
              </a:spcAft>
            </a:pPr>
            <a:r>
              <a:rPr lang="de-DE" sz="1800" dirty="0" smtClean="0">
                <a:ea typeface="Times New Roman" panose="02020603050405020304" pitchFamily="18" charset="0"/>
                <a:cs typeface="Times New Roman" panose="02020603050405020304" pitchFamily="18" charset="0"/>
              </a:rPr>
              <a:t>Im </a:t>
            </a:r>
            <a:r>
              <a:rPr lang="de-DE" sz="1800" dirty="0">
                <a:ea typeface="Times New Roman" panose="02020603050405020304" pitchFamily="18" charset="0"/>
                <a:cs typeface="Times New Roman" panose="02020603050405020304" pitchFamily="18" charset="0"/>
              </a:rPr>
              <a:t>April/Mai werden die Kinder auf die Kindergärten </a:t>
            </a:r>
            <a:r>
              <a:rPr lang="de-DE" sz="1800" dirty="0" smtClean="0">
                <a:ea typeface="Times New Roman" panose="02020603050405020304" pitchFamily="18" charset="0"/>
                <a:cs typeface="Times New Roman" panose="02020603050405020304" pitchFamily="18" charset="0"/>
              </a:rPr>
              <a:t>verteilt. </a:t>
            </a:r>
          </a:p>
          <a:p>
            <a:pPr algn="l">
              <a:lnSpc>
                <a:spcPct val="100000"/>
              </a:lnSpc>
              <a:spcBef>
                <a:spcPts val="0"/>
              </a:spcBef>
              <a:spcAft>
                <a:spcPts val="0"/>
              </a:spcAft>
            </a:pPr>
            <a:r>
              <a:rPr lang="de-DE" sz="1800" dirty="0" smtClean="0">
                <a:ea typeface="Times New Roman" panose="02020603050405020304" pitchFamily="18" charset="0"/>
                <a:cs typeface="Times New Roman" panose="02020603050405020304" pitchFamily="18" charset="0"/>
              </a:rPr>
              <a:t>Im Wichtelhaus gibt es 40 Plätze.</a:t>
            </a:r>
          </a:p>
          <a:p>
            <a:pPr algn="l">
              <a:lnSpc>
                <a:spcPct val="100000"/>
              </a:lnSpc>
              <a:spcBef>
                <a:spcPts val="0"/>
              </a:spcBef>
              <a:spcAft>
                <a:spcPts val="0"/>
              </a:spcAft>
            </a:pPr>
            <a:endParaRPr lang="de-DE" sz="1800" dirty="0" smtClean="0">
              <a:ea typeface="Times New Roman" panose="02020603050405020304" pitchFamily="18" charset="0"/>
              <a:cs typeface="Times New Roman" panose="02020603050405020304" pitchFamily="18" charset="0"/>
            </a:endParaRPr>
          </a:p>
          <a:p>
            <a:pPr algn="l">
              <a:lnSpc>
                <a:spcPct val="100000"/>
              </a:lnSpc>
              <a:spcBef>
                <a:spcPts val="0"/>
              </a:spcBef>
              <a:spcAft>
                <a:spcPts val="0"/>
              </a:spcAft>
            </a:pPr>
            <a:r>
              <a:rPr lang="de-DE" sz="1800" dirty="0" smtClean="0">
                <a:ea typeface="Times New Roman" panose="02020603050405020304" pitchFamily="18" charset="0"/>
                <a:cs typeface="Times New Roman" panose="02020603050405020304" pitchFamily="18" charset="0"/>
              </a:rPr>
              <a:t>Die Aufnahme für Kinder, die nicht in der Krippe waren, findet </a:t>
            </a:r>
            <a:r>
              <a:rPr lang="de-DE" sz="1800" dirty="0">
                <a:ea typeface="Times New Roman" panose="02020603050405020304" pitchFamily="18" charset="0"/>
                <a:cs typeface="Times New Roman" panose="02020603050405020304" pitchFamily="18" charset="0"/>
              </a:rPr>
              <a:t>im </a:t>
            </a:r>
            <a:r>
              <a:rPr lang="de-DE" sz="1800" dirty="0" smtClean="0">
                <a:ea typeface="Times New Roman" panose="02020603050405020304" pitchFamily="18" charset="0"/>
                <a:cs typeface="Times New Roman" panose="02020603050405020304" pitchFamily="18" charset="0"/>
              </a:rPr>
              <a:t>Zeitraum von </a:t>
            </a:r>
            <a:r>
              <a:rPr lang="de-DE" sz="1800" dirty="0">
                <a:ea typeface="Times New Roman" panose="02020603050405020304" pitchFamily="18" charset="0"/>
                <a:cs typeface="Times New Roman" panose="02020603050405020304" pitchFamily="18" charset="0"/>
              </a:rPr>
              <a:t>2 Wochen vor </a:t>
            </a:r>
            <a:endParaRPr lang="de-DE" sz="1800" dirty="0" smtClean="0">
              <a:ea typeface="Times New Roman" panose="02020603050405020304" pitchFamily="18" charset="0"/>
              <a:cs typeface="Times New Roman" panose="02020603050405020304" pitchFamily="18" charset="0"/>
            </a:endParaRPr>
          </a:p>
          <a:p>
            <a:pPr algn="l">
              <a:lnSpc>
                <a:spcPct val="100000"/>
              </a:lnSpc>
              <a:spcBef>
                <a:spcPts val="0"/>
              </a:spcBef>
              <a:spcAft>
                <a:spcPts val="0"/>
              </a:spcAft>
            </a:pPr>
            <a:r>
              <a:rPr lang="de-DE" sz="1800" dirty="0" smtClean="0">
                <a:ea typeface="Times New Roman" panose="02020603050405020304" pitchFamily="18" charset="0"/>
                <a:cs typeface="Times New Roman" panose="02020603050405020304" pitchFamily="18" charset="0"/>
              </a:rPr>
              <a:t>bis </a:t>
            </a:r>
            <a:r>
              <a:rPr lang="de-DE" sz="1800" dirty="0">
                <a:ea typeface="Times New Roman" panose="02020603050405020304" pitchFamily="18" charset="0"/>
                <a:cs typeface="Times New Roman" panose="02020603050405020304" pitchFamily="18" charset="0"/>
              </a:rPr>
              <a:t>2 Wochen nach dem 3. </a:t>
            </a:r>
            <a:r>
              <a:rPr lang="de-DE" sz="1800" dirty="0" smtClean="0">
                <a:ea typeface="Times New Roman" panose="02020603050405020304" pitchFamily="18" charset="0"/>
                <a:cs typeface="Times New Roman" panose="02020603050405020304" pitchFamily="18" charset="0"/>
              </a:rPr>
              <a:t>Geburtstag statt.</a:t>
            </a:r>
          </a:p>
          <a:p>
            <a:pPr algn="l">
              <a:lnSpc>
                <a:spcPct val="100000"/>
              </a:lnSpc>
              <a:spcBef>
                <a:spcPts val="0"/>
              </a:spcBef>
              <a:spcAft>
                <a:spcPts val="0"/>
              </a:spcAft>
            </a:pPr>
            <a:r>
              <a:rPr lang="de-DE" sz="1800" dirty="0" smtClean="0">
                <a:ea typeface="Times New Roman" panose="02020603050405020304" pitchFamily="18" charset="0"/>
                <a:cs typeface="Times New Roman" panose="02020603050405020304" pitchFamily="18" charset="0"/>
              </a:rPr>
              <a:t>Kinder, die </a:t>
            </a:r>
            <a:r>
              <a:rPr lang="de-DE" sz="1800" dirty="0">
                <a:ea typeface="Times New Roman" panose="02020603050405020304" pitchFamily="18" charset="0"/>
                <a:cs typeface="Times New Roman" panose="02020603050405020304" pitchFamily="18" charset="0"/>
              </a:rPr>
              <a:t>aus dem </a:t>
            </a:r>
            <a:r>
              <a:rPr lang="de-DE" sz="1800" dirty="0" smtClean="0">
                <a:ea typeface="Times New Roman" panose="02020603050405020304" pitchFamily="18" charset="0"/>
                <a:cs typeface="Times New Roman" panose="02020603050405020304" pitchFamily="18" charset="0"/>
              </a:rPr>
              <a:t>Zwergenhaus kommen, werden </a:t>
            </a:r>
            <a:r>
              <a:rPr lang="de-DE" sz="1800" dirty="0">
                <a:ea typeface="Times New Roman" panose="02020603050405020304" pitchFamily="18" charset="0"/>
                <a:cs typeface="Times New Roman" panose="02020603050405020304" pitchFamily="18" charset="0"/>
              </a:rPr>
              <a:t>nach dem 3. </a:t>
            </a:r>
            <a:r>
              <a:rPr lang="de-DE" sz="1800" dirty="0" smtClean="0">
                <a:ea typeface="Times New Roman" panose="02020603050405020304" pitchFamily="18" charset="0"/>
                <a:cs typeface="Times New Roman" panose="02020603050405020304" pitchFamily="18" charset="0"/>
              </a:rPr>
              <a:t>Geburtstag aufgenommen.</a:t>
            </a:r>
          </a:p>
          <a:p>
            <a:pPr algn="l">
              <a:lnSpc>
                <a:spcPct val="100000"/>
              </a:lnSpc>
              <a:spcBef>
                <a:spcPts val="0"/>
              </a:spcBef>
              <a:spcAft>
                <a:spcPts val="0"/>
              </a:spcAft>
            </a:pPr>
            <a:endParaRPr lang="de-DE" sz="1800" dirty="0" smtClean="0">
              <a:ea typeface="Times New Roman" panose="02020603050405020304" pitchFamily="18" charset="0"/>
              <a:cs typeface="Times New Roman" panose="02020603050405020304" pitchFamily="18" charset="0"/>
            </a:endParaRPr>
          </a:p>
          <a:p>
            <a:pPr algn="l">
              <a:lnSpc>
                <a:spcPct val="100000"/>
              </a:lnSpc>
              <a:spcBef>
                <a:spcPts val="0"/>
              </a:spcBef>
              <a:spcAft>
                <a:spcPts val="0"/>
              </a:spcAft>
            </a:pPr>
            <a:r>
              <a:rPr lang="de-DE" sz="1800" dirty="0" smtClean="0">
                <a:ea typeface="Times New Roman" panose="02020603050405020304" pitchFamily="18" charset="0"/>
                <a:cs typeface="Times New Roman" panose="02020603050405020304" pitchFamily="18" charset="0"/>
              </a:rPr>
              <a:t>Die Schließtage für unsere Einrichtung können Sie auf der Homepage einsehen.</a:t>
            </a:r>
          </a:p>
          <a:p>
            <a:pPr algn="l">
              <a:lnSpc>
                <a:spcPct val="100000"/>
              </a:lnSpc>
              <a:spcBef>
                <a:spcPts val="0"/>
              </a:spcBef>
              <a:spcAft>
                <a:spcPts val="0"/>
              </a:spcAft>
            </a:pPr>
            <a:endParaRPr lang="de-DE" sz="1800" u="sng" dirty="0" smtClean="0">
              <a:ea typeface="Times New Roman" panose="02020603050405020304" pitchFamily="18" charset="0"/>
            </a:endParaRPr>
          </a:p>
          <a:p>
            <a:pPr algn="l">
              <a:lnSpc>
                <a:spcPct val="100000"/>
              </a:lnSpc>
              <a:spcBef>
                <a:spcPts val="0"/>
              </a:spcBef>
              <a:spcAft>
                <a:spcPts val="0"/>
              </a:spcAft>
            </a:pPr>
            <a:r>
              <a:rPr lang="de-DE" sz="1800" u="sng" dirty="0" smtClean="0">
                <a:ea typeface="Times New Roman" panose="02020603050405020304" pitchFamily="18" charset="0"/>
              </a:rPr>
              <a:t>Personell sind wir wie folgt aufgestellt:</a:t>
            </a:r>
            <a:r>
              <a:rPr lang="de-DE" sz="1800" u="sng" strike="noStrike" dirty="0" smtClean="0">
                <a:effectLst/>
                <a:ea typeface="Times New Roman" panose="02020603050405020304" pitchFamily="18" charset="0"/>
              </a:rPr>
              <a:t> </a:t>
            </a:r>
            <a:endParaRPr lang="de-DE" sz="1800" u="sng" dirty="0" smtClean="0">
              <a:ea typeface="Times New Roman" panose="02020603050405020304" pitchFamily="18" charset="0"/>
            </a:endParaRPr>
          </a:p>
          <a:p>
            <a:pPr algn="l">
              <a:lnSpc>
                <a:spcPct val="100000"/>
              </a:lnSpc>
              <a:spcBef>
                <a:spcPts val="0"/>
              </a:spcBef>
              <a:spcAft>
                <a:spcPts val="0"/>
              </a:spcAft>
            </a:pPr>
            <a:r>
              <a:rPr lang="de-DE" sz="1800" dirty="0" smtClean="0">
                <a:ea typeface="Times New Roman" panose="02020603050405020304" pitchFamily="18" charset="0"/>
              </a:rPr>
              <a:t>1 Leitung </a:t>
            </a:r>
            <a:r>
              <a:rPr lang="de-DE" sz="1800" dirty="0">
                <a:ea typeface="Times New Roman" panose="02020603050405020304" pitchFamily="18" charset="0"/>
              </a:rPr>
              <a:t>(60% päd. Kraft, 40% </a:t>
            </a:r>
            <a:r>
              <a:rPr lang="de-DE" sz="1800" dirty="0" smtClean="0">
                <a:ea typeface="Times New Roman" panose="02020603050405020304" pitchFamily="18" charset="0"/>
              </a:rPr>
              <a:t>Leitung)</a:t>
            </a:r>
          </a:p>
          <a:p>
            <a:pPr algn="l">
              <a:lnSpc>
                <a:spcPct val="100000"/>
              </a:lnSpc>
              <a:spcBef>
                <a:spcPts val="0"/>
              </a:spcBef>
              <a:spcAft>
                <a:spcPts val="0"/>
              </a:spcAft>
            </a:pPr>
            <a:r>
              <a:rPr lang="de-DE" sz="1800" dirty="0" smtClean="0">
                <a:ea typeface="Times New Roman" panose="02020603050405020304" pitchFamily="18" charset="0"/>
              </a:rPr>
              <a:t>3 100</a:t>
            </a:r>
            <a:r>
              <a:rPr lang="de-DE" sz="1800" dirty="0">
                <a:ea typeface="Times New Roman" panose="02020603050405020304" pitchFamily="18" charset="0"/>
              </a:rPr>
              <a:t>%-</a:t>
            </a:r>
            <a:r>
              <a:rPr lang="de-DE" sz="1800" dirty="0" smtClean="0">
                <a:ea typeface="Times New Roman" panose="02020603050405020304" pitchFamily="18" charset="0"/>
              </a:rPr>
              <a:t>Kräfte</a:t>
            </a:r>
          </a:p>
          <a:p>
            <a:pPr algn="l">
              <a:lnSpc>
                <a:spcPct val="100000"/>
              </a:lnSpc>
              <a:spcBef>
                <a:spcPts val="0"/>
              </a:spcBef>
              <a:spcAft>
                <a:spcPts val="0"/>
              </a:spcAft>
            </a:pPr>
            <a:r>
              <a:rPr lang="de-DE" sz="1800" dirty="0" smtClean="0">
                <a:ea typeface="Times New Roman" panose="02020603050405020304" pitchFamily="18" charset="0"/>
              </a:rPr>
              <a:t>1 85</a:t>
            </a:r>
            <a:r>
              <a:rPr lang="de-DE" sz="1800" dirty="0">
                <a:ea typeface="Times New Roman" panose="02020603050405020304" pitchFamily="18" charset="0"/>
              </a:rPr>
              <a:t>%-Kraft</a:t>
            </a:r>
          </a:p>
          <a:p>
            <a:pPr algn="l">
              <a:lnSpc>
                <a:spcPct val="100000"/>
              </a:lnSpc>
              <a:spcBef>
                <a:spcPts val="0"/>
              </a:spcBef>
              <a:spcAft>
                <a:spcPts val="0"/>
              </a:spcAft>
            </a:pPr>
            <a:r>
              <a:rPr lang="de-DE" sz="1800" dirty="0" smtClean="0">
                <a:ea typeface="Times New Roman" panose="02020603050405020304" pitchFamily="18" charset="0"/>
              </a:rPr>
              <a:t>2 60</a:t>
            </a:r>
            <a:r>
              <a:rPr lang="de-DE" sz="1800" dirty="0">
                <a:ea typeface="Times New Roman" panose="02020603050405020304" pitchFamily="18" charset="0"/>
              </a:rPr>
              <a:t>%-Kräfte</a:t>
            </a:r>
          </a:p>
          <a:p>
            <a:pPr algn="l">
              <a:lnSpc>
                <a:spcPct val="100000"/>
              </a:lnSpc>
              <a:spcBef>
                <a:spcPts val="0"/>
              </a:spcBef>
              <a:spcAft>
                <a:spcPts val="0"/>
              </a:spcAft>
            </a:pPr>
            <a:r>
              <a:rPr lang="de-DE" sz="1800" dirty="0" smtClean="0">
                <a:ea typeface="Times New Roman" panose="02020603050405020304" pitchFamily="18" charset="0"/>
              </a:rPr>
              <a:t>1 55</a:t>
            </a:r>
            <a:r>
              <a:rPr lang="de-DE" sz="1800" dirty="0">
                <a:ea typeface="Times New Roman" panose="02020603050405020304" pitchFamily="18" charset="0"/>
              </a:rPr>
              <a:t>%-</a:t>
            </a:r>
            <a:r>
              <a:rPr lang="de-DE" sz="1800" dirty="0" smtClean="0">
                <a:ea typeface="Times New Roman" panose="02020603050405020304" pitchFamily="18" charset="0"/>
              </a:rPr>
              <a:t>Kraft</a:t>
            </a:r>
          </a:p>
          <a:p>
            <a:pPr algn="l">
              <a:lnSpc>
                <a:spcPct val="100000"/>
              </a:lnSpc>
              <a:spcBef>
                <a:spcPts val="0"/>
              </a:spcBef>
              <a:spcAft>
                <a:spcPts val="0"/>
              </a:spcAft>
            </a:pPr>
            <a:r>
              <a:rPr lang="de-DE" sz="1800" dirty="0" smtClean="0">
                <a:ea typeface="Times New Roman" panose="02020603050405020304" pitchFamily="18" charset="0"/>
              </a:rPr>
              <a:t>1 hauswirtschaftliche </a:t>
            </a:r>
            <a:r>
              <a:rPr lang="de-DE" sz="1800" dirty="0">
                <a:ea typeface="Times New Roman" panose="02020603050405020304" pitchFamily="18" charset="0"/>
              </a:rPr>
              <a:t>Kraft zu 50%</a:t>
            </a:r>
          </a:p>
          <a:p>
            <a:pPr>
              <a:lnSpc>
                <a:spcPct val="120000"/>
              </a:lnSpc>
            </a:pPr>
            <a:endParaRPr lang="de-DE" sz="8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2546" y="447676"/>
            <a:ext cx="942888" cy="9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95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500"/>
                                        <p:tgtEl>
                                          <p:spTgt spid="3">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500"/>
                                        <p:tgtEl>
                                          <p:spTgt spid="3">
                                            <p:txEl>
                                              <p:pRg st="10" end="1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fade">
                                      <p:cBhvr>
                                        <p:cTn id="31" dur="500"/>
                                        <p:tgtEl>
                                          <p:spTgt spid="3">
                                            <p:txEl>
                                              <p:pRg st="11" end="1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2" end="12"/>
                                            </p:txEl>
                                          </p:spTgt>
                                        </p:tgtEl>
                                        <p:attrNameLst>
                                          <p:attrName>style.visibility</p:attrName>
                                        </p:attrNameLst>
                                      </p:cBhvr>
                                      <p:to>
                                        <p:strVal val="visible"/>
                                      </p:to>
                                    </p:set>
                                    <p:animEffect transition="in" filter="fade">
                                      <p:cBhvr>
                                        <p:cTn id="34" dur="500"/>
                                        <p:tgtEl>
                                          <p:spTgt spid="3">
                                            <p:txEl>
                                              <p:pRg st="12" end="1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Effect transition="in" filter="fade">
                                      <p:cBhvr>
                                        <p:cTn id="37" dur="500"/>
                                        <p:tgtEl>
                                          <p:spTgt spid="3">
                                            <p:txEl>
                                              <p:pRg st="13" end="1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4" end="14"/>
                                            </p:txEl>
                                          </p:spTgt>
                                        </p:tgtEl>
                                        <p:attrNameLst>
                                          <p:attrName>style.visibility</p:attrName>
                                        </p:attrNameLst>
                                      </p:cBhvr>
                                      <p:to>
                                        <p:strVal val="visible"/>
                                      </p:to>
                                    </p:set>
                                    <p:animEffect transition="in" filter="fade">
                                      <p:cBhvr>
                                        <p:cTn id="40" dur="500"/>
                                        <p:tgtEl>
                                          <p:spTgt spid="3">
                                            <p:txEl>
                                              <p:pRg st="14" end="1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animEffect transition="in" filter="fade">
                                      <p:cBhvr>
                                        <p:cTn id="43"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561</Words>
  <Application>Microsoft Office PowerPoint</Application>
  <PresentationFormat>Breitbild</PresentationFormat>
  <Paragraphs>54</Paragraphs>
  <Slides>14</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Arial</vt:lpstr>
      <vt:lpstr>Calibri</vt:lpstr>
      <vt:lpstr>Calibri Light</vt:lpstr>
      <vt:lpstr>Times New Roman</vt:lpstr>
      <vt:lpstr>Wingdings</vt:lpstr>
      <vt:lpstr>Office</vt:lpstr>
      <vt:lpstr>Das Wichtelhaus stellt sich vor…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Wir hoffen, dass Sie nun einen kleinen Einblick in unsere Einrichtung bekommen konnten   Bei Fragen dürfen Sie sich gerne jederzeit bei uns melden…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Wichtelhaus stellt sich vor…</dc:title>
  <dc:creator>Windows-Benutzer</dc:creator>
  <cp:lastModifiedBy>Windows-Benutzer</cp:lastModifiedBy>
  <cp:revision>9</cp:revision>
  <dcterms:created xsi:type="dcterms:W3CDTF">2021-03-10T06:30:33Z</dcterms:created>
  <dcterms:modified xsi:type="dcterms:W3CDTF">2021-03-10T08:56:37Z</dcterms:modified>
</cp:coreProperties>
</file>